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8.xml.rels" ContentType="application/vnd.openxmlformats-package.relationships+xml"/>
  <Override PartName="/ppt/notesSlides/_rels/notesSlide3.xml.rels" ContentType="application/vnd.openxmlformats-package.relationships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5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43.png" ContentType="image/png"/>
  <Override PartName="/ppt/media/image42.png" ContentType="image/png"/>
  <Override PartName="/ppt/media/image41.png" ContentType="image/png"/>
  <Override PartName="/ppt/media/image36.png" ContentType="image/png"/>
  <Override PartName="/ppt/media/image32.png" ContentType="image/png"/>
  <Override PartName="/ppt/media/image45.png" ContentType="image/png"/>
  <Override PartName="/ppt/media/image44.png" ContentType="image/png"/>
  <Override PartName="/ppt/media/image30.png" ContentType="image/png"/>
  <Override PartName="/ppt/media/image27.png" ContentType="image/png"/>
  <Override PartName="/ppt/media/image26.png" ContentType="image/png"/>
  <Override PartName="/ppt/media/image38.png" ContentType="image/png"/>
  <Override PartName="/ppt/media/image33.png" ContentType="image/png"/>
  <Override PartName="/ppt/media/image25.png" ContentType="image/png"/>
  <Override PartName="/ppt/media/image28.png" ContentType="image/png"/>
  <Override PartName="/ppt/media/image37.png" ContentType="image/png"/>
  <Override PartName="/ppt/media/image22.png" ContentType="image/png"/>
  <Override PartName="/ppt/media/image31.png" ContentType="image/png"/>
  <Override PartName="/ppt/media/image24.png" ContentType="image/png"/>
  <Override PartName="/ppt/media/image21.png" ContentType="image/png"/>
  <Override PartName="/ppt/media/image20.png" ContentType="image/png"/>
  <Override PartName="/ppt/media/image19.png" ContentType="image/png"/>
  <Override PartName="/ppt/media/image16.png" ContentType="image/png"/>
  <Override PartName="/ppt/media/image17.png" ContentType="image/png"/>
  <Override PartName="/ppt/media/image14.png" ContentType="image/png"/>
  <Override PartName="/ppt/media/image46.png" ContentType="image/png"/>
  <Override PartName="/ppt/media/image13.png" ContentType="image/png"/>
  <Override PartName="/ppt/media/image23.png" ContentType="image/png"/>
  <Override PartName="/ppt/media/image39.png" ContentType="image/png"/>
  <Override PartName="/ppt/media/image35.png" ContentType="image/png"/>
  <Override PartName="/ppt/media/image12.png" ContentType="image/png"/>
  <Override PartName="/ppt/media/image10.png" ContentType="image/png"/>
  <Override PartName="/ppt/media/image48.png" ContentType="image/png"/>
  <Override PartName="/ppt/media/image15.png" ContentType="image/png"/>
  <Override PartName="/ppt/media/image9.png" ContentType="image/png"/>
  <Override PartName="/ppt/media/image40.png" ContentType="image/png"/>
  <Override PartName="/ppt/media/image8.png" ContentType="image/png"/>
  <Override PartName="/ppt/media/image29.png" ContentType="image/png"/>
  <Override PartName="/ppt/media/image34.png" ContentType="image/png"/>
  <Override PartName="/ppt/media/image6.png" ContentType="image/png"/>
  <Override PartName="/ppt/media/image5.png" ContentType="image/png"/>
  <Override PartName="/ppt/media/image18.png" ContentType="image/png"/>
  <Override PartName="/ppt/media/image7.png" ContentType="image/png"/>
  <Override PartName="/ppt/media/image4.png" ContentType="image/png"/>
  <Override PartName="/ppt/media/image3.png" ContentType="image/png"/>
  <Override PartName="/ppt/media/image47.png" ContentType="image/png"/>
  <Override PartName="/ppt/media/image2.png" ContentType="image/png"/>
  <Override PartName="/ppt/media/image11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de-DE" sz="2000">
                <a:latin typeface="Arial"/>
              </a:rPr>
              <a:t>Klicken Sie, um das Format der Notizen zu bearbeiten</a:t>
            </a:r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de-DE" sz="1400">
                <a:latin typeface="Times New Roman"/>
              </a:rPr>
              <a:t>&lt;Kopfzeile&gt;</a:t>
            </a:r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de-DE" sz="1400">
                <a:latin typeface="Times New Roman"/>
              </a:rPr>
              <a:t>&lt;Datum/Uhrzeit&gt;</a:t>
            </a:r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de-DE" sz="1400">
                <a:latin typeface="Times New Roman"/>
              </a:rPr>
              <a:t>&lt;Fußzeile&gt;</a:t>
            </a:r>
            <a:endParaRPr/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594FDEE-C879-4FE5-98EA-80B3037AAB52}" type="slidenum">
              <a:rPr lang="de-DE" sz="1400">
                <a:latin typeface="Times New Roman"/>
              </a:rPr>
              <a:t>&lt;Nummer&gt;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rIns="0" tIns="0" bIns="0"/>
          <a:p>
            <a:r>
              <a:rPr lang="de-DE" sz="1200">
                <a:latin typeface="Arial"/>
              </a:rPr>
              <a:t>Remark: Usually the order of elements is meaningful.</a:t>
            </a:r>
            <a:endParaRPr/>
          </a:p>
          <a:p>
            <a:r>
              <a:rPr lang="de-DE" sz="1200">
                <a:latin typeface="Arial"/>
              </a:rPr>
              <a:t>In order to reference from the transcription to the images one needs to include @xml:ids</a:t>
            </a:r>
            <a:endParaRPr/>
          </a:p>
          <a:p>
            <a:r>
              <a:rPr lang="de-DE" sz="1200">
                <a:latin typeface="Arial"/>
              </a:rPr>
              <a:t>The XML can be transformed in any possible way during processing, e.g. sorted.</a:t>
            </a:r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rIns="0" tIns="0" bIns="0"/>
          <a:p>
            <a:r>
              <a:rPr lang="de-DE" sz="1200">
                <a:latin typeface="Arial"/>
              </a:rPr>
              <a:t>This TEI markup might be used to document the whole file structure of a project, e.g. images in different resolutions.</a:t>
            </a:r>
            <a:endParaRPr/>
          </a:p>
          <a:p>
            <a:r>
              <a:rPr lang="de-DE" sz="1200">
                <a:latin typeface="Arial"/>
              </a:rPr>
              <a:t>This is still the file level!</a:t>
            </a:r>
            <a:endParaRPr/>
          </a:p>
          <a:p>
            <a:r>
              <a:rPr lang="de-DE" sz="1200">
                <a:latin typeface="Arial"/>
              </a:rPr>
              <a:t>There are other formats out there to achieve the same and maybe better, e.g. METS</a:t>
            </a:r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0" y="4160880"/>
            <a:ext cx="91436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8540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567440" y="1657080"/>
            <a:ext cx="6008040" cy="479376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567440" y="1657080"/>
            <a:ext cx="6008040" cy="47937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0" y="1657080"/>
            <a:ext cx="9143640" cy="479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0" y="1122840"/>
            <a:ext cx="9143640" cy="271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0" y="1657080"/>
            <a:ext cx="9143640" cy="479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8540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0" y="4160880"/>
            <a:ext cx="91436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0" y="4160880"/>
            <a:ext cx="91436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8540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567440" y="1657080"/>
            <a:ext cx="6008040" cy="479376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567440" y="1657080"/>
            <a:ext cx="6008040" cy="47937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0" y="1122840"/>
            <a:ext cx="9143640" cy="271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4793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85400" y="41608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0" y="1102320"/>
            <a:ext cx="9143640" cy="62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85400" y="1657080"/>
            <a:ext cx="44618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0" y="4160880"/>
            <a:ext cx="9143640" cy="2286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0" y="1079640"/>
            <a:ext cx="9144000" cy="0"/>
          </a:xfrm>
          <a:prstGeom prst="line">
            <a:avLst/>
          </a:prstGeom>
          <a:ln w="25560">
            <a:solidFill>
              <a:srgbClr val="606c88"/>
            </a:solidFill>
            <a:miter/>
          </a:ln>
        </p:spPr>
      </p:sp>
      <p:sp>
        <p:nvSpPr>
          <p:cNvPr id="1" name="Line 2"/>
          <p:cNvSpPr/>
          <p:nvPr/>
        </p:nvSpPr>
        <p:spPr>
          <a:xfrm>
            <a:off x="0" y="6527880"/>
            <a:ext cx="9144000" cy="0"/>
          </a:xfrm>
          <a:prstGeom prst="line">
            <a:avLst/>
          </a:prstGeom>
          <a:ln w="25560">
            <a:solidFill>
              <a:srgbClr val="606c88"/>
            </a:solidFill>
            <a:miter/>
          </a:ln>
        </p:spPr>
      </p:sp>
      <p:sp>
        <p:nvSpPr>
          <p:cNvPr id="2" name="CustomShape 3"/>
          <p:cNvSpPr/>
          <p:nvPr/>
        </p:nvSpPr>
        <p:spPr>
          <a:xfrm>
            <a:off x="5932440" y="6556320"/>
            <a:ext cx="3198600" cy="291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de-DE" sz="1300">
                <a:solidFill>
                  <a:srgbClr val="606c88"/>
                </a:solidFill>
                <a:latin typeface="Arial"/>
              </a:rPr>
              <a:t>IDE Spring School 2015, Graz</a:t>
            </a:r>
            <a:endParaRPr/>
          </a:p>
        </p:txBody>
      </p:sp>
      <p:pic>
        <p:nvPicPr>
          <p:cNvPr id="3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01680" y="287280"/>
            <a:ext cx="1706040" cy="539280"/>
          </a:xfrm>
          <a:prstGeom prst="rect">
            <a:avLst/>
          </a:prstGeom>
          <a:ln>
            <a:noFill/>
          </a:ln>
        </p:spPr>
      </p:pic>
      <p:pic>
        <p:nvPicPr>
          <p:cNvPr id="4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7776000" y="46080"/>
            <a:ext cx="1299600" cy="1033200"/>
          </a:xfrm>
          <a:prstGeom prst="rect">
            <a:avLst/>
          </a:prstGeom>
          <a:ln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0" y="1122840"/>
            <a:ext cx="9143640" cy="58572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lang="de-DE">
                <a:latin typeface="Arial"/>
              </a:rPr>
              <a:t>Klicken Sie, um das Format des Titeltextes zu bearbeiten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Klicken Sie, um die Formate des Gliederungstextes zu bearbeiten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2800">
                <a:latin typeface="Arial"/>
              </a:rPr>
              <a:t>Zweite Gliederungsebene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2400">
                <a:latin typeface="Arial"/>
              </a:rPr>
              <a:t>Dritte Gliederungsebene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2000">
                <a:latin typeface="Arial"/>
              </a:rPr>
              <a:t>Vierte Gliederungsebene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Fünfte Gliederungsebene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Sechste Gliederungsebene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Siebente Gliederungsebene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932440" y="6556320"/>
            <a:ext cx="3198600" cy="291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de-DE" sz="1300">
                <a:solidFill>
                  <a:srgbClr val="606c88"/>
                </a:solidFill>
                <a:latin typeface="Arial"/>
              </a:rPr>
              <a:t>IDE Spring School 2015, Graz</a:t>
            </a:r>
            <a:endParaRPr/>
          </a:p>
        </p:txBody>
      </p:sp>
      <p:sp>
        <p:nvSpPr>
          <p:cNvPr id="42" name="CustomShape 2"/>
          <p:cNvSpPr/>
          <p:nvPr/>
        </p:nvSpPr>
        <p:spPr>
          <a:xfrm>
            <a:off x="1901880" y="6548400"/>
            <a:ext cx="2499840" cy="29160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/>
          <a:p>
            <a:pPr>
              <a:lnSpc>
                <a:spcPct val="100000"/>
              </a:lnSpc>
            </a:pPr>
            <a:r>
              <a:rPr lang="de-DE" sz="1300">
                <a:solidFill>
                  <a:srgbClr val="606c88"/>
                </a:solidFill>
                <a:latin typeface="Arial"/>
              </a:rPr>
              <a:t>Schaßan - TEI in detail - Text image linking</a:t>
            </a:r>
            <a:endParaRPr/>
          </a:p>
        </p:txBody>
      </p:sp>
      <p:sp>
        <p:nvSpPr>
          <p:cNvPr id="43" name="CustomShape 3"/>
          <p:cNvSpPr/>
          <p:nvPr/>
        </p:nvSpPr>
        <p:spPr>
          <a:xfrm>
            <a:off x="0" y="6548400"/>
            <a:ext cx="1405800" cy="29160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/>
          <a:p>
            <a:pPr>
              <a:lnSpc>
                <a:spcPct val="100000"/>
              </a:lnSpc>
            </a:pPr>
            <a:r>
              <a:rPr lang="de-DE" sz="1300">
                <a:solidFill>
                  <a:srgbClr val="606c88"/>
                </a:solidFill>
                <a:latin typeface="Arial"/>
              </a:rPr>
              <a:t>Folie </a:t>
            </a:r>
            <a:fld id="{E69DA78D-A55A-4326-AF39-F93BCA8CB374}" type="slidenum">
              <a:rPr lang="de-DE" sz="1300">
                <a:solidFill>
                  <a:srgbClr val="606c88"/>
                </a:solidFill>
                <a:latin typeface="Arial"/>
              </a:rPr>
              <a:t>&lt;Nummer&gt;</a:t>
            </a:fld>
            <a:endParaRPr/>
          </a:p>
        </p:txBody>
      </p:sp>
      <p:sp>
        <p:nvSpPr>
          <p:cNvPr id="44" name="Line 4"/>
          <p:cNvSpPr/>
          <p:nvPr/>
        </p:nvSpPr>
        <p:spPr>
          <a:xfrm>
            <a:off x="0" y="1079640"/>
            <a:ext cx="9144000" cy="0"/>
          </a:xfrm>
          <a:prstGeom prst="line">
            <a:avLst/>
          </a:prstGeom>
          <a:ln w="25560">
            <a:solidFill>
              <a:srgbClr val="606c88"/>
            </a:solidFill>
            <a:miter/>
          </a:ln>
        </p:spPr>
      </p:sp>
      <p:sp>
        <p:nvSpPr>
          <p:cNvPr id="45" name="Line 5"/>
          <p:cNvSpPr/>
          <p:nvPr/>
        </p:nvSpPr>
        <p:spPr>
          <a:xfrm>
            <a:off x="0" y="6527880"/>
            <a:ext cx="9144000" cy="0"/>
          </a:xfrm>
          <a:prstGeom prst="line">
            <a:avLst/>
          </a:prstGeom>
          <a:ln w="25560">
            <a:solidFill>
              <a:srgbClr val="606c88"/>
            </a:solidFill>
            <a:miter/>
          </a:ln>
        </p:spPr>
      </p:sp>
      <p:pic>
        <p:nvPicPr>
          <p:cNvPr id="4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01680" y="287280"/>
            <a:ext cx="1706040" cy="539280"/>
          </a:xfrm>
          <a:prstGeom prst="rect">
            <a:avLst/>
          </a:prstGeom>
          <a:ln>
            <a:noFill/>
          </a:ln>
        </p:spPr>
      </p:pic>
      <p:pic>
        <p:nvPicPr>
          <p:cNvPr id="4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00" y="46080"/>
            <a:ext cx="1511640" cy="1033200"/>
          </a:xfrm>
          <a:prstGeom prst="rect">
            <a:avLst/>
          </a:prstGeom>
          <a:ln>
            <a:noFill/>
          </a:ln>
        </p:spPr>
      </p:pic>
      <p:sp>
        <p:nvSpPr>
          <p:cNvPr id="48" name="PlaceHolder 6"/>
          <p:cNvSpPr>
            <a:spLocks noGrp="1"/>
          </p:cNvSpPr>
          <p:nvPr>
            <p:ph type="title"/>
          </p:nvPr>
        </p:nvSpPr>
        <p:spPr>
          <a:xfrm>
            <a:off x="0" y="1122840"/>
            <a:ext cx="9143640" cy="58572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lang="de-DE">
                <a:latin typeface="Arial"/>
              </a:rPr>
              <a:t>Klicken Sie, um das Format des Titeltextes zu bearbeiten</a:t>
            </a:r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0" y="1657080"/>
            <a:ext cx="9143640" cy="4793760"/>
          </a:xfrm>
          <a:prstGeom prst="rect">
            <a:avLst/>
          </a:prstGeom>
        </p:spPr>
        <p:txBody>
          <a:bodyPr lIns="90000" rIns="90000" tIns="46800" bIns="46800"/>
          <a:p>
            <a:pPr>
              <a:buSzPct val="45000"/>
              <a:buFont typeface="StarSymbol"/>
              <a:buChar char=""/>
            </a:pPr>
            <a:r>
              <a:rPr lang="de-DE">
                <a:latin typeface="Arial"/>
              </a:rPr>
              <a:t>Klicken Sie, um die Formate des Gliederungstextes zu bearbeiten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>
                <a:latin typeface="Arial"/>
              </a:rPr>
              <a:t>Zweite Gliederungsebene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>
                <a:latin typeface="Arial"/>
              </a:rPr>
              <a:t>Dritte Gliederungsebene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>
                <a:latin typeface="Arial"/>
              </a:rPr>
              <a:t>Vierte Gliederungsebene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>
                <a:latin typeface="Arial"/>
              </a:rPr>
              <a:t>Fünfte Gliederungsebene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>
                <a:latin typeface="Arial"/>
              </a:rPr>
              <a:t>Sechste Gliederungsebene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>
                <a:latin typeface="Arial"/>
              </a:rPr>
              <a:t>Siebente Gliederungsebene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6.png"/><Relationship Id="rId2" Type="http://schemas.openxmlformats.org/officeDocument/2006/relationships/image" Target="../media/image37.png"/><Relationship Id="rId3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4.png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7.png"/><Relationship Id="rId2" Type="http://schemas.openxmlformats.org/officeDocument/2006/relationships/image" Target="../media/image48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76440" y="1358640"/>
            <a:ext cx="7772040" cy="1559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de-DE" sz="4400">
                <a:latin typeface="Arial"/>
              </a:rPr>
              <a:t>Text image linking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1371600" y="3057480"/>
            <a:ext cx="6400440" cy="1842480"/>
          </a:xfrm>
          <a:prstGeom prst="rect">
            <a:avLst/>
          </a:prstGeom>
          <a:noFill/>
          <a:ln>
            <a:noFill/>
          </a:ln>
        </p:spPr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Ambiguous TEI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The examples using &lt;facsimile&gt; with &lt;surface&gt; are ambiguous:</a:t>
            </a:r>
            <a:endParaRPr/>
          </a:p>
          <a:p>
            <a:pPr>
              <a:lnSpc>
                <a:spcPct val="100000"/>
              </a:lnSpc>
              <a:buBlip>
                <a:blip r:embed="rId1"/>
              </a:buBlip>
            </a:pP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On one hand 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&lt;facsimile&gt; contains a representation of some written source in the form of a set of images </a:t>
            </a:r>
            <a:r>
              <a:rPr i="1" lang="de-DE" sz="2000" u="sng">
                <a:latin typeface="Arial"/>
              </a:rPr>
              <a:t>rather than as transcribed or encoded text.</a:t>
            </a:r>
            <a:endParaRPr/>
          </a:p>
          <a:p>
            <a:pPr>
              <a:lnSpc>
                <a:spcPct val="100000"/>
              </a:lnSpc>
              <a:buBlip>
                <a:blip r:embed="rId4"/>
              </a:buBlip>
            </a:pPr>
            <a:r>
              <a:rPr lang="de-DE" sz="2000">
                <a:latin typeface="Arial"/>
              </a:rPr>
              <a:t>On the other had </a:t>
            </a:r>
            <a:endParaRPr/>
          </a:p>
          <a:p>
            <a:pPr>
              <a:lnSpc>
                <a:spcPct val="100000"/>
              </a:lnSpc>
              <a:buBlip>
                <a:blip r:embed="rId5"/>
              </a:buBlip>
            </a:pPr>
            <a:r>
              <a:rPr i="1" lang="de-DE" sz="2000">
                <a:latin typeface="Arial"/>
              </a:rPr>
              <a:t>&lt;</a:t>
            </a:r>
            <a:r>
              <a:rPr lang="de-DE" sz="2000">
                <a:latin typeface="Arial"/>
              </a:rPr>
              <a:t>surface&gt; defines a written surface as a two-dimensional coordinate space, optionally grouping one or more graphic representations of that space, zones of interest within that space, </a:t>
            </a:r>
            <a:r>
              <a:rPr i="1" lang="de-DE" sz="2000" u="sng">
                <a:latin typeface="Arial"/>
              </a:rPr>
              <a:t>and transcriptions of the writing within them.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surface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Contained by</a:t>
            </a: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transcr: facsimile sourceDoc surface surfaceGrp zone</a:t>
            </a:r>
            <a:endParaRPr/>
          </a:p>
          <a:p>
            <a:pPr>
              <a:lnSpc>
                <a:spcPct val="100000"/>
              </a:lnSpc>
              <a:buBlip>
                <a:blip r:embed="rId1"/>
              </a:buBlip>
            </a:pP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@attachment</a:t>
            </a: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describes the method by which this surface is or was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connected to the main surface </a:t>
            </a:r>
            <a:endParaRPr/>
          </a:p>
          <a:p>
            <a:pPr>
              <a:lnSpc>
                <a:spcPct val="100000"/>
              </a:lnSpc>
              <a:buBlip>
                <a:blip r:embed="rId4"/>
              </a:buBlip>
            </a:pP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Sample values include: 1] glued; 2] pinned; 3] sewn</a:t>
            </a:r>
            <a:endParaRPr/>
          </a:p>
          <a:p>
            <a:pPr>
              <a:lnSpc>
                <a:spcPct val="100000"/>
              </a:lnSpc>
              <a:buBlip>
                <a:blip r:embed="rId5"/>
              </a:buBlip>
            </a:pPr>
            <a:r>
              <a:rPr lang="de-DE" sz="2000">
                <a:latin typeface="Arial"/>
              </a:rPr>
              <a:t>@flipping</a:t>
            </a: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indicates whether the surface is attached and folded</a:t>
            </a:r>
            <a:endParaRPr/>
          </a:p>
          <a:p>
            <a:pPr>
              <a:lnSpc>
                <a:spcPct val="100000"/>
              </a:lnSpc>
              <a:buBlip>
                <a:blip r:embed="rId6"/>
              </a:buBlip>
            </a:pP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in such a way as to provide two writing surfaces</a:t>
            </a:r>
            <a:endParaRPr/>
          </a:p>
          <a:p>
            <a:pPr>
              <a:lnSpc>
                <a:spcPct val="100000"/>
              </a:lnSpc>
              <a:buBlip>
                <a:blip r:embed="rId7"/>
              </a:buBlip>
            </a:pPr>
            <a:r>
              <a:rPr lang="de-DE" sz="2000">
                <a:latin typeface="Arial"/>
              </a:rPr>
              <a:t>att.coordinated</a:t>
            </a: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(@ulx, @uly, @lrx, @lry, … )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zone</a:t>
            </a:r>
            <a:endParaRPr/>
          </a:p>
        </p:txBody>
      </p:sp>
      <p:sp>
        <p:nvSpPr>
          <p:cNvPr id="112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defines any two-dimensional area within a surface element.</a:t>
            </a:r>
            <a:endParaRPr/>
          </a:p>
          <a:p>
            <a:pPr>
              <a:lnSpc>
                <a:spcPct val="100000"/>
              </a:lnSpc>
              <a:buBlip>
                <a:blip r:embed="rId1"/>
              </a:buBlip>
            </a:pP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@rotate</a:t>
            </a: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indicates the amount by which this zone has been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rotated clockwise […]. The orientation is expressed in</a:t>
            </a:r>
            <a:endParaRPr/>
          </a:p>
          <a:p>
            <a:pPr>
              <a:lnSpc>
                <a:spcPct val="100000"/>
              </a:lnSpc>
              <a:buBlip>
                <a:blip r:embed="rId4"/>
              </a:buBlip>
            </a:pP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arc degrees.</a:t>
            </a:r>
            <a:endParaRPr/>
          </a:p>
          <a:p>
            <a:pPr>
              <a:lnSpc>
                <a:spcPct val="100000"/>
              </a:lnSpc>
              <a:buBlip>
                <a:blip r:embed="rId5"/>
              </a:buBlip>
            </a:pPr>
            <a:r>
              <a:rPr lang="de-DE" sz="2000">
                <a:latin typeface="Arial"/>
              </a:rPr>
              <a:t>att.coordinated</a:t>
            </a:r>
            <a:r>
              <a:rPr lang="de-DE" sz="2000">
                <a:latin typeface="Arial"/>
              </a:rPr>
              <a:t>	</a:t>
            </a:r>
            <a:r>
              <a:rPr lang="de-DE" sz="2000">
                <a:latin typeface="Arial"/>
              </a:rPr>
              <a:t>(@ulx, @uly, @lrx, @lry, … )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Beware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latin typeface="Arial"/>
              </a:rPr>
              <a:t>The coordinates stored in the attributes (@ulx, @uly, @lrx, @lry, …) are taken from an image with </a:t>
            </a:r>
            <a:r>
              <a:rPr b="1" lang="de-DE" sz="2000">
                <a:latin typeface="Arial"/>
              </a:rPr>
              <a:t>a certain resolution</a:t>
            </a:r>
            <a:r>
              <a:rPr lang="de-DE" sz="2000">
                <a:latin typeface="Arial"/>
              </a:rPr>
              <a:t>!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If you use multiple images with different resolutions in your webpage you will have to calculate the actual coordinates of a zone in the image shown.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Oxygen TEI-Facsimile-Plugin</a:t>
            </a:r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latin typeface="Arial"/>
              </a:rPr>
              <a:t>https://github.com/oxygenxml/TEI-Facsimile-Plugin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b="1" lang="de-DE" sz="2000">
                <a:latin typeface="Arial"/>
              </a:rPr>
              <a:t>How to install it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Unzip builds/addon/image-markup-plugin-1.0.0-SNAPSHOT-plugin.zip inside {OxygenInstallDir}/plugins/</a:t>
            </a:r>
            <a:endParaRPr/>
          </a:p>
          <a:p>
            <a:pPr>
              <a:lnSpc>
                <a:spcPct val="100000"/>
              </a:lnSpc>
              <a:buBlip>
                <a:blip r:embed="rId4"/>
              </a:buBlip>
            </a:pPr>
            <a:r>
              <a:rPr lang="de-DE" sz="2000">
                <a:latin typeface="Arial"/>
              </a:rPr>
              <a:t>After installing it, you should see an Image Markup Sample button on the toolbar. Click it to launch a sample file and to initialize the Image-Markup view with an image.</a:t>
            </a:r>
            <a:endParaRPr/>
          </a:p>
          <a:p>
            <a:pPr>
              <a:lnSpc>
                <a:spcPct val="100000"/>
              </a:lnSpc>
              <a:buBlip>
                <a:blip r:embed="rId5"/>
              </a:buBlip>
            </a:pPr>
            <a:r>
              <a:rPr lang="de-DE" sz="2000">
                <a:latin typeface="Arial"/>
              </a:rPr>
              <a:t>If you right click on a rectangle in image view, you can either delete it (and will reflect in the editor) or copy it.</a:t>
            </a:r>
            <a:endParaRPr/>
          </a:p>
          <a:p>
            <a:pPr>
              <a:lnSpc>
                <a:spcPct val="100000"/>
              </a:lnSpc>
              <a:buBlip>
                <a:blip r:embed="rId6"/>
              </a:buBlip>
            </a:pPr>
            <a:r>
              <a:rPr lang="de-DE" sz="2000">
                <a:latin typeface="Arial"/>
              </a:rPr>
              <a:t>You can use the mouse to draw a new rectangle over the image. Then right click and copy its coordinates to paste them in the editor.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Exercise</a:t>
            </a:r>
            <a:endParaRPr/>
          </a:p>
        </p:txBody>
      </p:sp>
      <p:sp>
        <p:nvSpPr>
          <p:cNvPr id="118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latin typeface="Arial"/>
              </a:rPr>
              <a:t>Load an image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Open a file and create a &lt;facsimile&gt;/&lt;surface&gt;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Mark some zones and store them in the surface.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Alternatives</a:t>
            </a:r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latin typeface="Arial"/>
              </a:rPr>
              <a:t>TILE Text Image Linking Environment (http://mith.umd.edu/tile/)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TextGrid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0" y="1167840"/>
            <a:ext cx="9143640" cy="58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TEI document (i.e. text) model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0" y="2016000"/>
            <a:ext cx="9143640" cy="4525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element TEI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{</a:t>
            </a:r>
            <a:endParaRPr/>
          </a:p>
          <a:p>
            <a:r>
              <a:rPr lang="de-DE" sz="2000">
                <a:latin typeface="Arial"/>
              </a:rPr>
              <a:t>      …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( teiHeader, ( ( model.resourceLike+, text? ) | text ) )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}</a:t>
            </a:r>
            <a:endParaRPr/>
          </a:p>
          <a:p>
            <a:endParaRPr/>
          </a:p>
          <a:p>
            <a:r>
              <a:rPr lang="de-DE" sz="2000">
                <a:latin typeface="Arial"/>
              </a:rPr>
              <a:t>Members of model.resourceLike are: facsimile fsdDecl sourceDoc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Facsimile → Images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&lt;facsimile&gt;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url="page1.png"/&gt;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url="page2.png"/&gt;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url="page3.png"/&gt;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url="page4.png"/&gt;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&lt;/facsimile&gt;</a:t>
            </a:r>
            <a:endParaRPr/>
          </a:p>
          <a:p>
            <a:endParaRPr/>
          </a:p>
          <a:p>
            <a:endParaRPr/>
          </a:p>
          <a:p>
            <a:r>
              <a:rPr lang="de-DE" sz="2000">
                <a:latin typeface="Arial"/>
              </a:rPr>
              <a:t>[A series of images, referenced by &lt;graphic&gt;, e.g. pages of a book.]</a:t>
            </a:r>
            <a:endParaRPr/>
          </a:p>
          <a:p>
            <a:endParaRPr/>
          </a:p>
          <a:p>
            <a:r>
              <a:rPr lang="de-DE" sz="2000">
                <a:latin typeface="Arial"/>
              </a:rPr>
              <a:t>Alternative: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&lt;media mimeType="image/png" url="page1.png"/&gt;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Facsimile → Identify images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&lt;facsimile&gt;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xml:id="page_1" url="page1.png"/&gt;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xml:id="page_2" url="page2.png"/&gt;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xml:id="page_3" url="page3.png"/&gt;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xml:id="page_4" url="page4.png"/&gt;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&lt;/facsimile&gt;</a:t>
            </a:r>
            <a:endParaRPr/>
          </a:p>
          <a:p>
            <a:endParaRPr/>
          </a:p>
          <a:p>
            <a:endParaRPr/>
          </a:p>
          <a:p>
            <a:r>
              <a:rPr lang="de-DE" sz="2000">
                <a:latin typeface="Arial"/>
              </a:rPr>
              <a:t>[A series of referenceable images, identified by @xml:id.]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Reference identified images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&lt;text&gt;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&lt;pb facs="page1.png"/&gt;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&lt;!-- text contained on page 1 is encoded here --&gt;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&lt;pb facs="page2.png"/&gt;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&lt;!-- text contained on page 2 is encoded here --&gt;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&lt;/text&gt;</a:t>
            </a:r>
            <a:endParaRPr/>
          </a:p>
          <a:p>
            <a:endParaRPr/>
          </a:p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latin typeface="Arial"/>
              </a:rPr>
              <a:t>Global attribute @facs (if module </a:t>
            </a:r>
            <a:r>
              <a:rPr b="1" lang="de-DE" sz="2000">
                <a:latin typeface="Arial"/>
              </a:rPr>
              <a:t>transcr</a:t>
            </a:r>
            <a:r>
              <a:rPr lang="de-DE" sz="2000">
                <a:latin typeface="Arial"/>
              </a:rPr>
              <a:t> is loaded)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Discussion whether milestone elements mark the beginning or the end of a span of text is settled → put them at the beginning!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Find the mistake!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Reference identified images</a:t>
            </a:r>
            <a:endParaRPr/>
          </a:p>
        </p:txBody>
      </p:sp>
      <p:sp>
        <p:nvSpPr>
          <p:cNvPr id="100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&lt;text&gt;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&lt;pb facs="</a:t>
            </a:r>
            <a:r>
              <a:rPr lang="de-DE" sz="2000">
                <a:solidFill>
                  <a:srgbClr val="ff0000"/>
                </a:solidFill>
                <a:latin typeface="Arial"/>
              </a:rPr>
              <a:t>page1.png"/&gt;</a:t>
            </a:r>
            <a:endParaRPr/>
          </a:p>
          <a:p>
            <a:r>
              <a:rPr lang="de-DE" sz="2000">
                <a:solidFill>
                  <a:srgbClr val="ff0000"/>
                </a:solidFill>
                <a:latin typeface="Arial"/>
              </a:rPr>
              <a:t>      </a:t>
            </a:r>
            <a:r>
              <a:rPr lang="de-DE" sz="2000">
                <a:solidFill>
                  <a:srgbClr val="ff0000"/>
                </a:solidFill>
                <a:latin typeface="Arial"/>
              </a:rPr>
              <a:t>&lt;!-- text contained on page 1 is encoded here --&gt;</a:t>
            </a:r>
            <a:endParaRPr/>
          </a:p>
          <a:p>
            <a:r>
              <a:rPr lang="de-DE" sz="2000">
                <a:solidFill>
                  <a:srgbClr val="ff0000"/>
                </a:solidFill>
                <a:latin typeface="Arial"/>
              </a:rPr>
              <a:t>      </a:t>
            </a:r>
            <a:r>
              <a:rPr lang="de-DE" sz="2000">
                <a:solidFill>
                  <a:srgbClr val="ff0000"/>
                </a:solidFill>
                <a:latin typeface="Arial"/>
              </a:rPr>
              <a:t>&lt;pb facs="page2.png"/&gt;</a:t>
            </a:r>
            <a:endParaRPr/>
          </a:p>
          <a:p>
            <a:r>
              <a:rPr lang="de-DE" sz="2000">
                <a:solidFill>
                  <a:srgbClr val="ff0000"/>
                </a:solidFill>
                <a:latin typeface="Arial"/>
              </a:rPr>
              <a:t>      </a:t>
            </a:r>
            <a:r>
              <a:rPr lang="de-DE" sz="2000">
                <a:solidFill>
                  <a:srgbClr val="ff0000"/>
                </a:solidFill>
                <a:latin typeface="Arial"/>
              </a:rPr>
              <a:t>&lt;!-- text contained on page 2 is encoded here --&gt;</a:t>
            </a:r>
            <a:endParaRPr/>
          </a:p>
          <a:p>
            <a:r>
              <a:rPr lang="de-DE" sz="2000">
                <a:solidFill>
                  <a:srgbClr val="ff0000"/>
                </a:solidFill>
                <a:latin typeface="Arial"/>
              </a:rPr>
              <a:t>   </a:t>
            </a:r>
            <a:r>
              <a:rPr lang="de-DE" sz="2000">
                <a:solidFill>
                  <a:srgbClr val="ff0000"/>
                </a:solidFill>
                <a:latin typeface="Arial"/>
              </a:rPr>
              <a:t>&lt;/text&gt;</a:t>
            </a:r>
            <a:endParaRPr/>
          </a:p>
          <a:p>
            <a:endParaRPr/>
          </a:p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solidFill>
                  <a:srgbClr val="ff0000"/>
                </a:solidFill>
                <a:latin typeface="Arial"/>
              </a:rPr>
              <a:t>These are the names of the images, not the values of @xml:id!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Facsimile → Group images</a:t>
            </a:r>
            <a:endParaRPr/>
          </a:p>
        </p:txBody>
      </p:sp>
      <p:sp>
        <p:nvSpPr>
          <p:cNvPr id="102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&lt;facsimile&gt;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url="page1.png"/&gt;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&lt;surface&gt;</a:t>
            </a:r>
            <a:endParaRPr/>
          </a:p>
          <a:p>
            <a:r>
              <a:rPr lang="de-DE" sz="2000">
                <a:latin typeface="Arial"/>
              </a:rPr>
              <a:t>         </a:t>
            </a:r>
            <a:r>
              <a:rPr lang="de-DE" sz="2000">
                <a:latin typeface="Arial"/>
              </a:rPr>
              <a:t>&lt;graphic url="page2-highRes.png"/&gt;</a:t>
            </a:r>
            <a:endParaRPr/>
          </a:p>
          <a:p>
            <a:r>
              <a:rPr lang="de-DE" sz="2000">
                <a:latin typeface="Arial"/>
              </a:rPr>
              <a:t>         </a:t>
            </a:r>
            <a:r>
              <a:rPr lang="de-DE" sz="2000">
                <a:latin typeface="Arial"/>
              </a:rPr>
              <a:t>&lt;graphic url="page2-lowRes.png"/&gt;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&lt;/surface&gt;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url="page3.png"/&gt;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&lt;graphic url="page4.png"/&gt;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&lt;/facsimile&gt;</a:t>
            </a:r>
            <a:endParaRPr/>
          </a:p>
          <a:p>
            <a:endParaRPr/>
          </a:p>
          <a:p>
            <a:r>
              <a:rPr lang="de-DE" sz="2000">
                <a:latin typeface="Arial"/>
              </a:rPr>
              <a:t>[&lt;surface&gt; might be used to group images that show the same surface.]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Facsimile → Group groups of images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&lt;facsimile&gt;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&lt;surfaceGrp n="leaf1"&gt;</a:t>
            </a:r>
            <a:endParaRPr/>
          </a:p>
          <a:p>
            <a:r>
              <a:rPr lang="de-DE" sz="2000">
                <a:latin typeface="Arial"/>
              </a:rPr>
              <a:t>         </a:t>
            </a:r>
            <a:r>
              <a:rPr lang="de-DE" sz="2000">
                <a:latin typeface="Arial"/>
              </a:rPr>
              <a:t>&lt;surface&gt;</a:t>
            </a:r>
            <a:endParaRPr/>
          </a:p>
          <a:p>
            <a:r>
              <a:rPr lang="de-DE" sz="2000">
                <a:latin typeface="Arial"/>
              </a:rPr>
              <a:t>            </a:t>
            </a:r>
            <a:r>
              <a:rPr lang="de-DE" sz="2000">
                <a:latin typeface="Arial"/>
              </a:rPr>
              <a:t>&lt;graphic url="page1.png"/&gt;</a:t>
            </a:r>
            <a:endParaRPr/>
          </a:p>
          <a:p>
            <a:r>
              <a:rPr lang="de-DE" sz="2000">
                <a:latin typeface="Arial"/>
              </a:rPr>
              <a:t>         </a:t>
            </a:r>
            <a:r>
              <a:rPr lang="de-DE" sz="2000">
                <a:latin typeface="Arial"/>
              </a:rPr>
              <a:t>&lt;/surface&gt;</a:t>
            </a:r>
            <a:endParaRPr/>
          </a:p>
          <a:p>
            <a:r>
              <a:rPr lang="de-DE" sz="2000">
                <a:latin typeface="Arial"/>
              </a:rPr>
              <a:t>         </a:t>
            </a:r>
            <a:r>
              <a:rPr lang="de-DE" sz="2000">
                <a:latin typeface="Arial"/>
              </a:rPr>
              <a:t>&lt;surface&gt;</a:t>
            </a:r>
            <a:endParaRPr/>
          </a:p>
          <a:p>
            <a:r>
              <a:rPr lang="de-DE" sz="2000">
                <a:latin typeface="Arial"/>
              </a:rPr>
              <a:t>            </a:t>
            </a:r>
            <a:r>
              <a:rPr lang="de-DE" sz="2000">
                <a:latin typeface="Arial"/>
              </a:rPr>
              <a:t>&lt;graphic url="page2-highRes.png"/&gt;</a:t>
            </a:r>
            <a:endParaRPr/>
          </a:p>
          <a:p>
            <a:r>
              <a:rPr lang="de-DE" sz="2000">
                <a:latin typeface="Arial"/>
              </a:rPr>
              <a:t>            </a:t>
            </a:r>
            <a:r>
              <a:rPr lang="de-DE" sz="2000">
                <a:latin typeface="Arial"/>
              </a:rPr>
              <a:t>&lt;graphic url="page2-lowRes.png"/&gt;</a:t>
            </a:r>
            <a:endParaRPr/>
          </a:p>
          <a:p>
            <a:r>
              <a:rPr lang="de-DE" sz="2000">
                <a:latin typeface="Arial"/>
              </a:rPr>
              <a:t>         </a:t>
            </a:r>
            <a:r>
              <a:rPr lang="de-DE" sz="2000">
                <a:latin typeface="Arial"/>
              </a:rPr>
              <a:t>&lt;/surface&gt;</a:t>
            </a:r>
            <a:endParaRPr/>
          </a:p>
          <a:p>
            <a:r>
              <a:rPr lang="de-DE" sz="2000">
                <a:latin typeface="Arial"/>
              </a:rPr>
              <a:t>      </a:t>
            </a:r>
            <a:r>
              <a:rPr lang="de-DE" sz="2000">
                <a:latin typeface="Arial"/>
              </a:rPr>
              <a:t>&lt;/surfaceGrp&gt;</a:t>
            </a:r>
            <a:endParaRPr/>
          </a:p>
          <a:p>
            <a:r>
              <a:rPr lang="de-DE" sz="2000">
                <a:latin typeface="Arial"/>
              </a:rPr>
              <a:t>   </a:t>
            </a:r>
            <a:r>
              <a:rPr lang="de-DE" sz="2000">
                <a:latin typeface="Arial"/>
              </a:rPr>
              <a:t>&lt;/facsimile&gt;</a:t>
            </a:r>
            <a:endParaRPr/>
          </a:p>
          <a:p>
            <a:endParaRPr/>
          </a:p>
          <a:p>
            <a:r>
              <a:rPr lang="de-DE" sz="2000">
                <a:latin typeface="Arial"/>
              </a:rPr>
              <a:t>[&lt;surfaceGrp&gt; might be used to group surfaces i.e. to represent leafs.]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0" y="1125000"/>
            <a:ext cx="9143640" cy="58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1" lang="de-DE" sz="3200">
                <a:latin typeface="Arial"/>
              </a:rPr>
              <a:t>TEI vs. other formats</a:t>
            </a:r>
            <a:endParaRPr/>
          </a:p>
        </p:txBody>
      </p:sp>
      <p:sp>
        <p:nvSpPr>
          <p:cNvPr id="106" name="CustomShape 2"/>
          <p:cNvSpPr/>
          <p:nvPr/>
        </p:nvSpPr>
        <p:spPr>
          <a:xfrm>
            <a:off x="0" y="2016000"/>
            <a:ext cx="9143640" cy="443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  <a:buBlip>
                <a:blip r:embed="rId1"/>
              </a:buBlip>
            </a:pPr>
            <a:r>
              <a:rPr lang="de-DE" sz="2000">
                <a:latin typeface="Arial"/>
              </a:rPr>
              <a:t>This TEI markup might be used to document the whole file structure of a project, e.g. images in different resolutions.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de-DE" sz="2000">
                <a:latin typeface="Arial"/>
              </a:rPr>
              <a:t>This is still the </a:t>
            </a:r>
            <a:r>
              <a:rPr b="1" lang="de-DE" sz="2000">
                <a:latin typeface="Arial"/>
              </a:rPr>
              <a:t>file level</a:t>
            </a:r>
            <a:r>
              <a:rPr lang="de-DE" sz="2000">
                <a:latin typeface="Arial"/>
              </a:rPr>
              <a:t>!</a:t>
            </a:r>
            <a:endParaRPr/>
          </a:p>
          <a:p>
            <a:pPr>
              <a:lnSpc>
                <a:spcPct val="100000"/>
              </a:lnSpc>
              <a:buBlip>
                <a:blip r:embed="rId3"/>
              </a:buBlip>
            </a:pPr>
            <a:r>
              <a:rPr lang="de-DE" sz="2000">
                <a:latin typeface="Arial"/>
              </a:rPr>
              <a:t>There are other formats out there to achieve the same and maybe better, e.g. METS (Metadata Encoding and Transmission Standard)</a:t>
            </a:r>
            <a:endParaRPr/>
          </a:p>
          <a:p>
            <a:pPr>
              <a:lnSpc>
                <a:spcPct val="100000"/>
              </a:lnSpc>
              <a:buBlip>
                <a:blip r:embed="rId4"/>
              </a:buBlip>
            </a:pPr>
            <a:endParaRPr/>
          </a:p>
          <a:p>
            <a:pPr>
              <a:lnSpc>
                <a:spcPct val="100000"/>
              </a:lnSpc>
              <a:buBlip>
                <a:blip r:embed="rId5"/>
              </a:buBlip>
            </a:pPr>
            <a:r>
              <a:rPr lang="de-DE" sz="2000">
                <a:latin typeface="Arial"/>
              </a:rPr>
              <a:t>HAB Digital library uses METS</a:t>
            </a:r>
            <a:endParaRPr/>
          </a:p>
          <a:p>
            <a:pPr>
              <a:lnSpc>
                <a:spcPct val="100000"/>
              </a:lnSpc>
              <a:buBlip>
                <a:blip r:embed="rId6"/>
              </a:buBlip>
            </a:pPr>
            <a:r>
              <a:rPr lang="de-DE" sz="2000">
                <a:latin typeface="Arial"/>
              </a:rPr>
              <a:t>e.g. http://diglib.hab.de/edoc/ed000086/mets.xml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