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6.png" ContentType="image/png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0" y="1079640"/>
            <a:ext cx="9144000" cy="0"/>
          </a:xfrm>
          <a:prstGeom prst="line">
            <a:avLst/>
          </a:prstGeom>
          <a:ln w="25560">
            <a:solidFill>
              <a:srgbClr val="606c88"/>
            </a:solidFill>
            <a:miter/>
          </a:ln>
        </p:spPr>
      </p:sp>
      <p:sp>
        <p:nvSpPr>
          <p:cNvPr id="1" name="Line 2"/>
          <p:cNvSpPr/>
          <p:nvPr/>
        </p:nvSpPr>
        <p:spPr>
          <a:xfrm>
            <a:off x="0" y="6527880"/>
            <a:ext cx="9144000" cy="0"/>
          </a:xfrm>
          <a:prstGeom prst="line">
            <a:avLst/>
          </a:prstGeom>
          <a:ln w="25560">
            <a:solidFill>
              <a:srgbClr val="606c88"/>
            </a:solidFill>
            <a:miter/>
          </a:ln>
        </p:spPr>
      </p:sp>
      <p:sp>
        <p:nvSpPr>
          <p:cNvPr id="2" name="CustomShape 3"/>
          <p:cNvSpPr/>
          <p:nvPr/>
        </p:nvSpPr>
        <p:spPr>
          <a:xfrm>
            <a:off x="5932440" y="6556320"/>
            <a:ext cx="3198240" cy="29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1300">
                <a:solidFill>
                  <a:srgbClr val="606c88"/>
                </a:solidFill>
                <a:latin typeface="Arial"/>
              </a:rPr>
              <a:t>IDE Spring School 2015, Graz</a:t>
            </a:r>
            <a:endParaRPr/>
          </a:p>
        </p:txBody>
      </p:sp>
      <p:pic>
        <p:nvPicPr>
          <p:cNvPr id="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1680" y="287280"/>
            <a:ext cx="1705680" cy="538920"/>
          </a:xfrm>
          <a:prstGeom prst="rect">
            <a:avLst/>
          </a:prstGeom>
          <a:ln>
            <a:noFill/>
          </a:ln>
        </p:spPr>
      </p:pic>
      <p:pic>
        <p:nvPicPr>
          <p:cNvPr id="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776000" y="46080"/>
            <a:ext cx="1299240" cy="10328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0" y="1102320"/>
            <a:ext cx="9143280" cy="6264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0" y="1657080"/>
            <a:ext cx="9143280" cy="47934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932440" y="6556320"/>
            <a:ext cx="3198240" cy="29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1300">
                <a:solidFill>
                  <a:srgbClr val="606c88"/>
                </a:solidFill>
                <a:latin typeface="Arial"/>
              </a:rPr>
              <a:t>IDE Spring School 2015, Graz</a:t>
            </a:r>
            <a:endParaRPr/>
          </a:p>
        </p:txBody>
      </p:sp>
      <p:sp>
        <p:nvSpPr>
          <p:cNvPr id="42" name="CustomShape 2"/>
          <p:cNvSpPr/>
          <p:nvPr/>
        </p:nvSpPr>
        <p:spPr>
          <a:xfrm>
            <a:off x="1901880" y="6548400"/>
            <a:ext cx="3737160" cy="291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de-DE" sz="1300">
                <a:solidFill>
                  <a:srgbClr val="606c88"/>
                </a:solidFill>
                <a:latin typeface="Arial"/>
              </a:rPr>
              <a:t>Schaßan - TEI in detail - Genetic Edition</a:t>
            </a:r>
            <a:endParaRPr/>
          </a:p>
        </p:txBody>
      </p:sp>
      <p:sp>
        <p:nvSpPr>
          <p:cNvPr id="43" name="CustomShape 3"/>
          <p:cNvSpPr/>
          <p:nvPr/>
        </p:nvSpPr>
        <p:spPr>
          <a:xfrm>
            <a:off x="0" y="6548400"/>
            <a:ext cx="1405440" cy="291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de-DE" sz="1300">
                <a:solidFill>
                  <a:srgbClr val="606c88"/>
                </a:solidFill>
                <a:latin typeface="Arial"/>
              </a:rPr>
              <a:t>Folie </a:t>
            </a:r>
            <a:fld id="{DE7043A3-E80F-42F4-9D2F-07BA37E5C747}" type="slidenum">
              <a:rPr lang="de-DE" sz="1300">
                <a:solidFill>
                  <a:srgbClr val="606c88"/>
                </a:solidFill>
                <a:latin typeface="Arial"/>
              </a:rPr>
              <a:t>&lt;Nummer&gt;</a:t>
            </a:fld>
            <a:endParaRPr/>
          </a:p>
        </p:txBody>
      </p:sp>
      <p:sp>
        <p:nvSpPr>
          <p:cNvPr id="44" name="Line 4"/>
          <p:cNvSpPr/>
          <p:nvPr/>
        </p:nvSpPr>
        <p:spPr>
          <a:xfrm>
            <a:off x="0" y="1079640"/>
            <a:ext cx="9144000" cy="0"/>
          </a:xfrm>
          <a:prstGeom prst="line">
            <a:avLst/>
          </a:prstGeom>
          <a:ln w="25560">
            <a:solidFill>
              <a:srgbClr val="606c88"/>
            </a:solidFill>
            <a:miter/>
          </a:ln>
        </p:spPr>
      </p:sp>
      <p:sp>
        <p:nvSpPr>
          <p:cNvPr id="45" name="Line 5"/>
          <p:cNvSpPr/>
          <p:nvPr/>
        </p:nvSpPr>
        <p:spPr>
          <a:xfrm>
            <a:off x="0" y="6527880"/>
            <a:ext cx="9144000" cy="0"/>
          </a:xfrm>
          <a:prstGeom prst="line">
            <a:avLst/>
          </a:prstGeom>
          <a:ln w="25560">
            <a:solidFill>
              <a:srgbClr val="606c88"/>
            </a:solidFill>
            <a:miter/>
          </a:ln>
        </p:spPr>
      </p:sp>
      <p:pic>
        <p:nvPicPr>
          <p:cNvPr id="4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1680" y="287280"/>
            <a:ext cx="1705680" cy="5389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32000" y="46080"/>
            <a:ext cx="1511280" cy="1032840"/>
          </a:xfrm>
          <a:prstGeom prst="rect">
            <a:avLst/>
          </a:prstGeom>
          <a:ln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4400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76440" y="1358640"/>
            <a:ext cx="7771680" cy="155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de-DE" sz="4400">
                <a:latin typeface="Arial"/>
              </a:rPr>
              <a:t>Genetic Edition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1371600" y="3057480"/>
            <a:ext cx="6400080" cy="184212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Example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0" y="5184000"/>
            <a:ext cx="9143280" cy="126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&lt;zone&gt;Noch nymande over setten, […] dem bruwheren to murende.&lt;/zone&gt;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&lt;anchor xml:id="endDel"/&gt;</a:t>
            </a:r>
            <a:endParaRPr/>
          </a:p>
        </p:txBody>
      </p:sp>
      <p:pic>
        <p:nvPicPr>
          <p:cNvPr id="10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" y="1764000"/>
            <a:ext cx="9142920" cy="33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metamark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r>
              <a:rPr lang="de-DE" sz="2000">
                <a:latin typeface="Arial"/>
              </a:rPr>
              <a:t>&lt;metamark&gt;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contains or describes any kind of graphic or written signal within a document the function of which is to determine how it should be read rather than forming part of the actual content of the document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@function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describes the function of the mark (e.g. status, insertion, deletion, transposition)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@change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indicates the sequencing of interventions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mod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&lt;mod&gt; represents any kind of modification identified within a single document.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    </a:t>
            </a:r>
            <a:r>
              <a:rPr lang="de-DE" sz="2000">
                <a:latin typeface="Arial"/>
              </a:rPr>
              <a:t>The letter T is written and then immediately deleted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    </a:t>
            </a:r>
            <a:r>
              <a:rPr lang="de-DE" sz="2000">
                <a:latin typeface="Arial"/>
              </a:rPr>
              <a:t>The word The is written, deleted, and replaced by the word His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de-DE" sz="2000">
                <a:latin typeface="Arial"/>
              </a:rPr>
              <a:t>    </a:t>
            </a:r>
            <a:r>
              <a:rPr lang="de-DE" sz="2000">
                <a:latin typeface="Arial"/>
              </a:rPr>
              <a:t>The added word His is then deleted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de-DE" sz="2000">
                <a:latin typeface="Arial"/>
              </a:rPr>
              <a:t>    </a:t>
            </a:r>
            <a:r>
              <a:rPr lang="de-DE" sz="2000">
                <a:latin typeface="Arial"/>
              </a:rPr>
              <a:t>The initial letter i of the words iron necklace is overwritten with a capital I</a:t>
            </a:r>
            <a:endParaRPr/>
          </a:p>
        </p:txBody>
      </p:sp>
      <p:pic>
        <p:nvPicPr>
          <p:cNvPr id="111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736000"/>
            <a:ext cx="9071640" cy="172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mod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&lt;line&gt;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&lt;del instant="true"&gt;T&lt;/del&gt;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&lt;mod type="subst"&gt;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&lt;del&gt;The&lt;/del&gt;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&lt;add place="above"&gt;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&lt;del rend="overstrike"&gt;His&lt;/del&gt;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&lt;/add&gt;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&lt;/mod&gt;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&lt;mod type="subst"&gt;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&lt;del rend="overwritten"&gt;i&lt;/del&gt;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&lt;add place="superimposed"&gt;I&lt;/add&gt;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&lt;/mod&gt;ron necklace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&lt;/line&gt;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redo/undo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A writer may indicate that an alteration is itself to be altered.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&lt;line&gt;This is &lt;del change="#s2" rend="overstrike"&gt;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 </a:t>
            </a:r>
            <a:r>
              <a:rPr lang="de-DE" sz="2000">
                <a:latin typeface="Arial"/>
              </a:rPr>
              <a:t>&lt;undo spanTo="#Xa" rend="dotted"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change="#s3"/&gt;just some &lt;anchor xml:id="Xa"/&gt; sample &lt;undo spanTo="#Xb" rend="dotted"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change="#s3"/&gt;text, &lt;anchor xml:id="Xb"/&gt; we need&lt;/del&gt;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</a:t>
            </a:r>
            <a:r>
              <a:rPr lang="de-DE" sz="2000">
                <a:latin typeface="Arial"/>
              </a:rPr>
              <a:t>&lt;add change="#s2"&gt;not&lt;/add&gt; a real example.&lt;/line&gt;</a:t>
            </a:r>
            <a:endParaRPr/>
          </a:p>
        </p:txBody>
      </p:sp>
      <p:pic>
        <p:nvPicPr>
          <p:cNvPr id="11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837880"/>
            <a:ext cx="9143280" cy="140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retrace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&lt;retrace&gt; contains a sequence of writing which has been retraced, for example by over-inking, to clarify or fix it.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Examples: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&lt;line&gt;... Sku&lt;retrace cause="unclear"&gt;l&lt;/retrace&gt;dren &lt;/line&gt;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&lt;line&gt;ved Bæg&lt;retrace cause="unclear" change="#stage2"&gt;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 </a:t>
            </a:r>
            <a:r>
              <a:rPr lang="de-DE" sz="2000">
                <a:latin typeface="Arial"/>
              </a:rPr>
              <a:t>&lt;retrace cause="unclear" change="#stage1"&gt;er&lt;/retrace&gt;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</a:t>
            </a:r>
            <a:r>
              <a:rPr lang="de-DE" sz="2000">
                <a:latin typeface="Arial"/>
              </a:rPr>
              <a:t>&lt;/retrace&gt; ...&lt;/line&gt;</a:t>
            </a:r>
            <a:endParaRPr/>
          </a:p>
        </p:txBody>
      </p:sp>
      <p:pic>
        <p:nvPicPr>
          <p:cNvPr id="11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3835080"/>
            <a:ext cx="5828760" cy="79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space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&lt;space&gt; indicates the location of a significant space in the text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@resp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@dim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(dimension) indicates whether the space is horizontal or vertical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att.dimensions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(@unit, @quantity, @extent, @precision, @scope)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surplus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&lt;surplus&gt; marks text present in the source which the editor believes to be superfluous or redundant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Example: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I am dr Sr yrs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&lt;surplus reason="repeated"&gt;yrs&lt;/surplus&gt;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 </a:t>
            </a:r>
            <a:r>
              <a:rPr lang="de-DE" sz="2000">
                <a:latin typeface="Arial"/>
              </a:rPr>
              <a:t>Sydney Smith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transpose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A transposition occurs when metamarks are found in a document indicating that passages should be moved to a different position.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&lt;line&gt;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&lt;seg xml:id="ib01"&gt;bör&lt;/seg&gt;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&lt;metamark rend="underline" function="transposition" target="#ib01" place="above"&gt;2.&lt;/metamark&gt; og &lt;seg xml:id="ib02"&gt;hör&lt;/seg&gt;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&lt;metamark rend="underline" function="transposition" target="#ib02" place="above"&gt;1.&lt;/metamark&gt;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&lt;/line&gt;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&lt;listTranspose&gt;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&lt;transpose&gt;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&lt;ptr target="#ib02"/&gt;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&lt;ptr target="#ib01"/&gt;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&lt;/transpose&gt;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&lt;/listTranspose&gt;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Changes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A major purpose of genetic editing is the identification of ‘revision campaigns’ or, more generally, changes.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Alterations may precede or follow another or are related to other in any way.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&lt;creation&gt;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(within the TEI header profile description) contains all information relating to the genesis or production of a text.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It may contain a listChange element which contains a number of change elements, one for each identified change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History of the TEI textual model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In the beginning there was &lt;text&gt;.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Thou shalt not make unto thee any graven image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→ </a:t>
            </a:r>
            <a:r>
              <a:rPr lang="de-DE" sz="2000">
                <a:latin typeface="Arial"/>
              </a:rPr>
              <a:t>&lt;facsimile&gt; was introduced nonetheless.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de-DE" sz="2000">
                <a:latin typeface="Arial"/>
              </a:rPr>
              <a:t>The Fourth Dimension → text on a page over time → &lt;sourceDoc&gt;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>
                <p:childTnLst>
                  <p:par>
                    <p:cTn id="5" fill="freeze">
                      <p:stCondLst>
                        <p:cond delay="indefinite"/>
                      </p:stCondLst>
                      <p:childTnLst>
                        <p:par>
                          <p:cTn id="6" fill="freeze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8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8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8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8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creation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&lt;profileDesc&gt;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&lt;creation&gt;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&lt;listChange ordered="true"&gt;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&lt;change xml:id="ST-1"&gt;First stage, written in ink &lt;/change&gt;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&lt;change xml:id="ST-2"&gt;Second stage, with revisions written in the author's hand using pencil&lt;/change&gt;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&lt;change xml:id="ST-3"&gt;Fixation of the pencilled revisions together with further revisions in the author's hand using ink&lt;/change&gt;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&lt;change xml:id="ST-4"&gt;Additions in a different hand, probably at a later stage&lt;/change&gt;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&lt;/listChange&gt;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&lt;/creation&gt;</a:t>
            </a:r>
            <a:endParaRPr/>
          </a:p>
          <a:p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&lt;/profileDesc&gt;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Note: creation vs. revision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The &lt;listChange&gt; element may be used also for documentation of changes to the TEI file, only then it is put into the &lt;revisionStmt&gt;.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Genetic edition principles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Fact vs. Interpretation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e.g. mod vs. add/del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Status vs. Process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e.g. change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de-DE" sz="2000">
                <a:latin typeface="Arial"/>
              </a:rPr>
              <a:t>Document vs. Text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e.g. pb/cb/lb/gb, @place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de-DE" sz="2000">
                <a:latin typeface="Arial"/>
              </a:rPr>
              <a:t>Writing Acts vs. Text Stages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Genetic </a:t>
            </a:r>
            <a:r>
              <a:rPr b="1" lang="de-DE" sz="3200">
                <a:latin typeface="Arial"/>
              </a:rPr>
              <a:t>edition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r>
              <a:rPr lang="de-DE" sz="2000">
                <a:latin typeface="Arial"/>
              </a:rPr>
              <a:t>An embedded transcription is one in which words and other written traces are encoded as subcomponents of elements representing the physical surfaces carrying them rather than independently of them.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&lt;sourceDoc&gt;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contains a transcription or other representation of a single source document potentially forming part of a dossier génétique or collection of sources.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sourceDoc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&lt;sourceDoc&gt;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&lt;surface facs="page1.png"&gt;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&lt;zone&gt;All the writing on page 1&lt;/zone&gt;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&lt;/surface&gt;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&lt;surface&gt;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&lt;graphic url="page2.png"/&gt;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&lt;zone&gt;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&lt;line&gt;A line of writing on page 2&lt;/line&gt;</a:t>
            </a:r>
            <a:endParaRPr/>
          </a:p>
          <a:p>
            <a:r>
              <a:rPr lang="de-DE" sz="2000">
                <a:latin typeface="Arial"/>
              </a:rPr>
              <a:t>            </a:t>
            </a:r>
            <a:r>
              <a:rPr lang="de-DE" sz="2000">
                <a:latin typeface="Arial"/>
              </a:rPr>
              <a:t>&lt;line&gt;Another line of writing on page 2&lt;/line&gt;</a:t>
            </a:r>
            <a:endParaRPr/>
          </a:p>
          <a:p>
            <a:r>
              <a:rPr lang="de-DE" sz="2000">
                <a:latin typeface="Arial"/>
              </a:rPr>
              <a:t>         </a:t>
            </a:r>
            <a:r>
              <a:rPr lang="de-DE" sz="2000">
                <a:latin typeface="Arial"/>
              </a:rPr>
              <a:t>&lt;/zone&gt;</a:t>
            </a:r>
            <a:endParaRPr/>
          </a:p>
          <a:p>
            <a:r>
              <a:rPr lang="de-DE" sz="2000">
                <a:latin typeface="Arial"/>
              </a:rPr>
              <a:t>      </a:t>
            </a:r>
            <a:r>
              <a:rPr lang="de-DE" sz="2000">
                <a:latin typeface="Arial"/>
              </a:rPr>
              <a:t>&lt;/surface&gt;</a:t>
            </a:r>
            <a:endParaRPr/>
          </a:p>
          <a:p>
            <a:r>
              <a:rPr lang="de-DE" sz="2000">
                <a:latin typeface="Arial"/>
              </a:rPr>
              <a:t>   </a:t>
            </a:r>
            <a:r>
              <a:rPr lang="de-DE" sz="2000">
                <a:latin typeface="Arial"/>
              </a:rPr>
              <a:t>&lt;/sourceDoc&gt;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sourceDoc → all lines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&lt;sourceDoc&gt; consists of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de-DE" sz="2000">
                <a:latin typeface="Arial"/>
              </a:rPr>
              <a:t>&lt;surface&gt;s, on which one can define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de-DE" sz="2000">
                <a:latin typeface="Arial"/>
              </a:rPr>
              <a:t>&lt;zone&gt;s that can be diveded into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de-DE" sz="2000">
                <a:latin typeface="Arial"/>
              </a:rPr>
              <a:t>&lt;line&gt;s which may contain</a:t>
            </a:r>
            <a:endParaRPr/>
          </a:p>
          <a:p>
            <a:pPr>
              <a:lnSpc>
                <a:spcPct val="100000"/>
              </a:lnSpc>
              <a:buBlip>
                <a:blip r:embed="rId5"/>
              </a:buBlip>
            </a:pPr>
            <a:r>
              <a:rPr lang="de-DE" sz="2000">
                <a:latin typeface="Arial"/>
              </a:rPr>
              <a:t>&lt;seg&gt;s.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Module transcr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0" y="2016000"/>
            <a:ext cx="914328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Elements defined: 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de-DE" sz="2000">
                <a:latin typeface="Arial"/>
              </a:rPr>
              <a:t>addSpan am damage damageSpan delSpan ex facsimile fw handNotes handShift subst supplied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de-DE" sz="2000">
                <a:latin typeface="Arial"/>
              </a:rPr>
              <a:t>line listTranspose metamark mod redo restore retrace sourceDoc space substJoin surface surfaceGrp surplus transpose undo zone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de-DE" sz="2000">
                <a:latin typeface="Arial"/>
              </a:rPr>
              <a:t>Many other elements have been moved to the core module.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Example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0" y="5184000"/>
            <a:ext cx="9143280" cy="126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&lt;delSpan spanTo="#endDel" change="#L3"/&gt;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&lt;metamark function="flag" target="#zone-1" 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	</a:t>
            </a:r>
            <a:r>
              <a:rPr lang="de-DE" sz="2000">
                <a:latin typeface="Arial"/>
              </a:rPr>
              <a:t>change="#L2"&gt;lege&lt;/metamark&gt;</a:t>
            </a:r>
            <a:endParaRPr/>
          </a:p>
        </p:txBody>
      </p:sp>
      <p:pic>
        <p:nvPicPr>
          <p:cNvPr id="10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" y="1764000"/>
            <a:ext cx="9142920" cy="33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1125000"/>
            <a:ext cx="914328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1" lang="de-DE" sz="3200">
                <a:latin typeface="Arial"/>
              </a:rPr>
              <a:t>Example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0" y="5184000"/>
            <a:ext cx="9143280" cy="126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&lt;zone xml:id="zone-1" change="#L1"&gt;Ock en schullen de bruwere des hilgen dages nicht over setten noch uppe den stillen fridach bruwen.&lt;/zone&gt;</a:t>
            </a:r>
            <a:endParaRPr/>
          </a:p>
          <a:p>
            <a:pPr>
              <a:lnSpc>
                <a:spcPct val="100000"/>
              </a:lnSpc>
            </a:pPr>
            <a:r>
              <a:rPr lang="de-DE" sz="2000">
                <a:latin typeface="Arial"/>
              </a:rPr>
              <a:t>&lt;addSpan spanTo="#endDel" change="#L2"/&gt;</a:t>
            </a:r>
            <a:endParaRPr/>
          </a:p>
        </p:txBody>
      </p:sp>
      <p:pic>
        <p:nvPicPr>
          <p:cNvPr id="10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" y="1764000"/>
            <a:ext cx="9142920" cy="334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